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5" r:id="rId6"/>
    <p:sldId id="264" r:id="rId7"/>
    <p:sldId id="259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1" d="100"/>
          <a:sy n="51" d="100"/>
        </p:scale>
        <p:origin x="130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6EFA-DB78-483F-A704-09B5F088A95F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FB07-CC9A-442A-B1E6-BD05792F2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21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6EFA-DB78-483F-A704-09B5F088A95F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FB07-CC9A-442A-B1E6-BD05792F2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69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6EFA-DB78-483F-A704-09B5F088A95F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FB07-CC9A-442A-B1E6-BD05792F2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39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6EFA-DB78-483F-A704-09B5F088A95F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FB07-CC9A-442A-B1E6-BD05792F2A7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8BB477C-CE3D-4C18-8544-EDE2A8897E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86"/>
          <a:stretch/>
        </p:blipFill>
        <p:spPr bwMode="auto">
          <a:xfrm>
            <a:off x="0" y="6492873"/>
            <a:ext cx="9144000" cy="47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6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6EFA-DB78-483F-A704-09B5F088A95F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FB07-CC9A-442A-B1E6-BD05792F2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64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6EFA-DB78-483F-A704-09B5F088A95F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FB07-CC9A-442A-B1E6-BD05792F2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74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6EFA-DB78-483F-A704-09B5F088A95F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FB07-CC9A-442A-B1E6-BD05792F2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16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6EFA-DB78-483F-A704-09B5F088A95F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FB07-CC9A-442A-B1E6-BD05792F2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08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6EFA-DB78-483F-A704-09B5F088A95F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FB07-CC9A-442A-B1E6-BD05792F2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51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6EFA-DB78-483F-A704-09B5F088A95F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FB07-CC9A-442A-B1E6-BD05792F2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6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6EFA-DB78-483F-A704-09B5F088A95F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FB07-CC9A-442A-B1E6-BD05792F2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82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66EFA-DB78-483F-A704-09B5F088A95F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DFB07-CC9A-442A-B1E6-BD05792F2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96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DD5C-4561-4537-A5A2-02B1F82CE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9956" y="571878"/>
            <a:ext cx="3665989" cy="1147863"/>
          </a:xfrm>
        </p:spPr>
        <p:txBody>
          <a:bodyPr anchor="b">
            <a:normAutofit/>
          </a:bodyPr>
          <a:lstStyle/>
          <a:p>
            <a:pPr algn="l"/>
            <a:r>
              <a:rPr lang="fr-FR" sz="2400" b="1" dirty="0"/>
              <a:t>Institut Supérieur du Droit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C54E18-7B73-474A-B11F-60CA086A9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7575" y="5581403"/>
            <a:ext cx="3065478" cy="1147863"/>
          </a:xfrm>
        </p:spPr>
        <p:txBody>
          <a:bodyPr anchor="t">
            <a:normAutofit/>
          </a:bodyPr>
          <a:lstStyle/>
          <a:p>
            <a:pPr algn="l"/>
            <a:r>
              <a:rPr lang="fr-FR" sz="1700" dirty="0"/>
              <a:t>Claire Pelouzet et Rebecca Elbaz, Page Personnel</a:t>
            </a:r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F2B3A54-2F6E-4FCD-AC9B-233750C0B4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7" r="3735"/>
          <a:stretch/>
        </p:blipFill>
        <p:spPr bwMode="auto"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593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0AF8C-5B98-48AA-AEE3-91467C70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17" y="71512"/>
            <a:ext cx="7886700" cy="66672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Les cabinets de recrutement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61B76E-2794-47BC-A13D-3E7E410A043E}"/>
              </a:ext>
            </a:extLst>
          </p:cNvPr>
          <p:cNvCxnSpPr>
            <a:cxnSpLocks/>
          </p:cNvCxnSpPr>
          <p:nvPr/>
        </p:nvCxnSpPr>
        <p:spPr>
          <a:xfrm>
            <a:off x="737707" y="604007"/>
            <a:ext cx="758417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CB80309-7094-48B9-8400-4530820676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52" t="15953" r="10092" b="64638"/>
          <a:stretch/>
        </p:blipFill>
        <p:spPr>
          <a:xfrm>
            <a:off x="3351691" y="3254984"/>
            <a:ext cx="2598083" cy="1044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1EF61C6-A6B2-43F4-A45F-6BD573C03CA5}"/>
              </a:ext>
            </a:extLst>
          </p:cNvPr>
          <p:cNvSpPr/>
          <p:nvPr/>
        </p:nvSpPr>
        <p:spPr>
          <a:xfrm>
            <a:off x="1195471" y="826697"/>
            <a:ext cx="519270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Cibler les acteurs pertinents 3000 cabinets en France</a:t>
            </a:r>
          </a:p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	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Spécialisés / Généralistes </a:t>
            </a: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	 Niveaux d’expérience</a:t>
            </a: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	 CDI /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Interim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	 Annonces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77F5C2-F1B7-4B6A-B5D7-DD51D6B9CF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28" t="35035" r="64771" b="63171"/>
          <a:stretch/>
        </p:blipFill>
        <p:spPr>
          <a:xfrm>
            <a:off x="1522732" y="1153281"/>
            <a:ext cx="263406" cy="2414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5288BF-B6F5-46E4-B996-92FC107705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28" t="35035" r="64771" b="63171"/>
          <a:stretch/>
        </p:blipFill>
        <p:spPr>
          <a:xfrm>
            <a:off x="1522732" y="1444634"/>
            <a:ext cx="263406" cy="2414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A6D7F5-6006-425B-973B-015530609F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28" t="35035" r="64771" b="63171"/>
          <a:stretch/>
        </p:blipFill>
        <p:spPr>
          <a:xfrm>
            <a:off x="1522732" y="1733044"/>
            <a:ext cx="263406" cy="2414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8B808F-03AF-4A7D-82B4-4D7E78BD97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28" t="35035" r="64771" b="63171"/>
          <a:stretch/>
        </p:blipFill>
        <p:spPr>
          <a:xfrm>
            <a:off x="1522732" y="2005927"/>
            <a:ext cx="263406" cy="241455"/>
          </a:xfrm>
          <a:prstGeom prst="rect">
            <a:avLst/>
          </a:prstGeom>
        </p:spPr>
      </p:pic>
      <p:pic>
        <p:nvPicPr>
          <p:cNvPr id="2050" name="Picture 1">
            <a:extLst>
              <a:ext uri="{FF2B5EF4-FFF2-40B4-BE49-F238E27FC236}">
                <a16:creationId xmlns:a16="http://schemas.microsoft.com/office/drawing/2014/main" id="{329F843F-BA94-443B-87DA-3FB71F71B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38359" r="80916" b="46651"/>
          <a:stretch>
            <a:fillRect/>
          </a:stretch>
        </p:blipFill>
        <p:spPr bwMode="auto">
          <a:xfrm>
            <a:off x="1522732" y="4480201"/>
            <a:ext cx="1220468" cy="59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>
            <a:extLst>
              <a:ext uri="{FF2B5EF4-FFF2-40B4-BE49-F238E27FC236}">
                <a16:creationId xmlns:a16="http://schemas.microsoft.com/office/drawing/2014/main" id="{19C7B9A4-2F8D-4806-8124-9FCC0DB5F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0" t="18414" r="19109" b="69971"/>
          <a:stretch>
            <a:fillRect/>
          </a:stretch>
        </p:blipFill>
        <p:spPr bwMode="auto">
          <a:xfrm>
            <a:off x="6601321" y="2811721"/>
            <a:ext cx="948502" cy="61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">
            <a:extLst>
              <a:ext uri="{FF2B5EF4-FFF2-40B4-BE49-F238E27FC236}">
                <a16:creationId xmlns:a16="http://schemas.microsoft.com/office/drawing/2014/main" id="{B478DB70-8CE9-4B8C-B17A-1BCFC2CDA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1" t="24080" r="12207" b="62889"/>
          <a:stretch>
            <a:fillRect/>
          </a:stretch>
        </p:blipFill>
        <p:spPr bwMode="auto">
          <a:xfrm>
            <a:off x="1483851" y="2731141"/>
            <a:ext cx="1409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">
            <a:extLst>
              <a:ext uri="{FF2B5EF4-FFF2-40B4-BE49-F238E27FC236}">
                <a16:creationId xmlns:a16="http://schemas.microsoft.com/office/drawing/2014/main" id="{7E8E008F-2C27-479B-B34D-6BCEA8C5B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1" t="18980" r="14400" b="58640"/>
          <a:stretch>
            <a:fillRect/>
          </a:stretch>
        </p:blipFill>
        <p:spPr bwMode="auto">
          <a:xfrm>
            <a:off x="6656687" y="4046279"/>
            <a:ext cx="11525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">
            <a:extLst>
              <a:ext uri="{FF2B5EF4-FFF2-40B4-BE49-F238E27FC236}">
                <a16:creationId xmlns:a16="http://schemas.microsoft.com/office/drawing/2014/main" id="{3F440CD4-C77D-4055-B0F8-5E0E712A7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0" t="19263" r="7802" b="70822"/>
          <a:stretch>
            <a:fillRect/>
          </a:stretch>
        </p:blipFill>
        <p:spPr bwMode="auto">
          <a:xfrm>
            <a:off x="4106980" y="5283434"/>
            <a:ext cx="1752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">
            <a:extLst>
              <a:ext uri="{FF2B5EF4-FFF2-40B4-BE49-F238E27FC236}">
                <a16:creationId xmlns:a16="http://schemas.microsoft.com/office/drawing/2014/main" id="{B7CFA14D-DA03-4169-9012-504F337BB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3" t="18266" r="16954" b="66289"/>
          <a:stretch/>
        </p:blipFill>
        <p:spPr bwMode="auto">
          <a:xfrm>
            <a:off x="4823670" y="2247382"/>
            <a:ext cx="838868" cy="5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39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0AF8C-5B98-48AA-AEE3-91467C70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17" y="71512"/>
            <a:ext cx="7886700" cy="666720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  <a:t>Page Group: présent à toutes les étapes de carrières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61B76E-2794-47BC-A13D-3E7E410A043E}"/>
              </a:ext>
            </a:extLst>
          </p:cNvPr>
          <p:cNvCxnSpPr>
            <a:cxnSpLocks/>
          </p:cNvCxnSpPr>
          <p:nvPr/>
        </p:nvCxnSpPr>
        <p:spPr>
          <a:xfrm>
            <a:off x="737707" y="604007"/>
            <a:ext cx="758417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CA38896-E952-44DA-9904-A5D07087C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40" t="28858" r="17943" b="12160"/>
          <a:stretch/>
        </p:blipFill>
        <p:spPr>
          <a:xfrm>
            <a:off x="358257" y="837488"/>
            <a:ext cx="8427486" cy="53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76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0AF8C-5B98-48AA-AEE3-91467C70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17" y="71512"/>
            <a:ext cx="7886700" cy="66672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  <a:t>Présentation du marché des métiers juridiques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61B76E-2794-47BC-A13D-3E7E410A043E}"/>
              </a:ext>
            </a:extLst>
          </p:cNvPr>
          <p:cNvCxnSpPr>
            <a:cxnSpLocks/>
          </p:cNvCxnSpPr>
          <p:nvPr/>
        </p:nvCxnSpPr>
        <p:spPr>
          <a:xfrm>
            <a:off x="737707" y="604007"/>
            <a:ext cx="758417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64E20AF-FA45-474B-8B3A-27D61739BDAA}"/>
              </a:ext>
            </a:extLst>
          </p:cNvPr>
          <p:cNvSpPr/>
          <p:nvPr/>
        </p:nvSpPr>
        <p:spPr>
          <a:xfrm>
            <a:off x="762874" y="1028343"/>
            <a:ext cx="76685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Présentation de Page personnel division juridique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4 consultantes toutes issues des métiers du droit (Spécialité secteur intéressante pour recruter)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Nos métiers : Juriste, Assistant(e) Juridique, </a:t>
            </a:r>
            <a:r>
              <a:rPr lang="fr-FR" dirty="0" err="1"/>
              <a:t>Paralegal</a:t>
            </a: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Le profil des entreprises avec lesquels on collabore (grands groupes et pme privées)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Nos secteurs : grande distribution, énergies, banque, assurance, immobilier &amp; construction, IT, luxe, industrie, télécom, transports, </a:t>
            </a:r>
            <a:r>
              <a:rPr lang="fr-FR" dirty="0" err="1"/>
              <a:t>retail</a:t>
            </a:r>
            <a:endParaRPr lang="fr-FR" dirty="0"/>
          </a:p>
          <a:p>
            <a:pPr lvl="0"/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  Le marché juridique : hausse des recrutements de façon généralisée, rémunération moyenne 30-35, parfois jusqu’à 42k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Etat du marché : les candidats ont souvent plusieurs offres en parallèle</a:t>
            </a:r>
          </a:p>
          <a:p>
            <a:r>
              <a:rPr lang="fr-FR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Mon processus de recrutement chez Page ? </a:t>
            </a:r>
          </a:p>
          <a:p>
            <a:r>
              <a:rPr lang="fr-FR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Les profils privilégiés par le recruteur ? Pour postuler pour sa première offre en cdd ou cdi ; au moins un an d’expérience (deux fois 6 mois) – concours d’avocats non obligatoire</a:t>
            </a:r>
          </a:p>
        </p:txBody>
      </p:sp>
    </p:spTree>
    <p:extLst>
      <p:ext uri="{BB962C8B-B14F-4D97-AF65-F5344CB8AC3E}">
        <p14:creationId xmlns:p14="http://schemas.microsoft.com/office/powerpoint/2010/main" val="410278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D2A5B-957B-4774-A151-2D5E06948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1" y="891652"/>
            <a:ext cx="3309016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5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Présentation du marché des métiers juridiques</a:t>
            </a:r>
            <a:endParaRPr lang="en-US" sz="3500" u="sng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77C880-F206-4DEC-96A9-565725F27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55087"/>
            <a:ext cx="4206240" cy="57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9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A3D9826-69CD-4503-8366-813AC85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17" y="71512"/>
            <a:ext cx="7886700" cy="66672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  <a:t>Présentation du marché des métiers juridiques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13FCFC-2D5E-4421-859F-2944D82DAE6C}"/>
              </a:ext>
            </a:extLst>
          </p:cNvPr>
          <p:cNvCxnSpPr>
            <a:cxnSpLocks/>
          </p:cNvCxnSpPr>
          <p:nvPr/>
        </p:nvCxnSpPr>
        <p:spPr>
          <a:xfrm>
            <a:off x="737707" y="604007"/>
            <a:ext cx="758417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163A4EA-AEA4-4612-BCBE-18185ECA9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12" y="738231"/>
            <a:ext cx="4581045" cy="553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44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0AF8C-5B98-48AA-AEE3-91467C70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17" y="71512"/>
            <a:ext cx="7886700" cy="66672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  <a:t>Comment organiser sa recherche d’emploi 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61B76E-2794-47BC-A13D-3E7E410A043E}"/>
              </a:ext>
            </a:extLst>
          </p:cNvPr>
          <p:cNvCxnSpPr>
            <a:cxnSpLocks/>
          </p:cNvCxnSpPr>
          <p:nvPr/>
        </p:nvCxnSpPr>
        <p:spPr>
          <a:xfrm>
            <a:off x="737707" y="604007"/>
            <a:ext cx="758417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92B1AF8-113B-4CB7-9D74-1DB6E83359CE}"/>
              </a:ext>
            </a:extLst>
          </p:cNvPr>
          <p:cNvSpPr txBox="1"/>
          <p:nvPr/>
        </p:nvSpPr>
        <p:spPr>
          <a:xfrm>
            <a:off x="1091796" y="920621"/>
            <a:ext cx="68759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Préparer son CV et formaliser son profil </a:t>
            </a:r>
            <a:r>
              <a:rPr lang="fr-FR" sz="2000" dirty="0" err="1"/>
              <a:t>Linkedin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Cibler les entreprises (secteurs cibles, taille d’entreprise, problématiques métier…), faire la liste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Identifier les contacts clés dans ces entreprises / secteurs : </a:t>
            </a:r>
            <a:r>
              <a:rPr lang="fr-FR" sz="2000" dirty="0" err="1"/>
              <a:t>Linkedin</a:t>
            </a:r>
            <a:r>
              <a:rPr lang="fr-FR" sz="2000" dirty="0"/>
              <a:t>, internet, réseau personnel et professionnel, anciens / même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Consulter et sélectionner les annonces, créer des alertes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Candidater : sites emploi des entreprises concernées, réponse aux annonces ou candidature spontanée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Cadremploi, Apec, </a:t>
            </a:r>
            <a:r>
              <a:rPr lang="fr-FR" sz="2000" dirty="0" err="1"/>
              <a:t>Linkedin</a:t>
            </a:r>
            <a:r>
              <a:rPr lang="fr-FR" sz="2000" dirty="0"/>
              <a:t>, PagePersonnel.fr, cabinets : annonces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Prises de contact en direct (</a:t>
            </a:r>
            <a:r>
              <a:rPr lang="fr-FR" sz="2000" dirty="0" err="1"/>
              <a:t>Linkedin</a:t>
            </a:r>
            <a:r>
              <a:rPr lang="fr-FR" sz="2000" dirty="0"/>
              <a:t> ou contact direct)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Actions régulières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43083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0AF8C-5B98-48AA-AEE3-91467C70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17" y="71512"/>
            <a:ext cx="7886700" cy="66672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  <a:t>LE CV IDEAL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61B76E-2794-47BC-A13D-3E7E410A043E}"/>
              </a:ext>
            </a:extLst>
          </p:cNvPr>
          <p:cNvCxnSpPr>
            <a:cxnSpLocks/>
          </p:cNvCxnSpPr>
          <p:nvPr/>
        </p:nvCxnSpPr>
        <p:spPr>
          <a:xfrm>
            <a:off x="737707" y="604007"/>
            <a:ext cx="758417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EBF1F3B-2471-4A55-87B3-D017D9EAF51F}"/>
              </a:ext>
            </a:extLst>
          </p:cNvPr>
          <p:cNvSpPr/>
          <p:nvPr/>
        </p:nvSpPr>
        <p:spPr>
          <a:xfrm>
            <a:off x="956345" y="1270727"/>
            <a:ext cx="75841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Une page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Un titre (juriste droit de la consommation – disponible immédiatement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Expérience : Dates – Durée – Poste occupé – entreprise – nombre de salariés – type de contrat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Mettre en avant l’expérience professionnelle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Détails des missions par mots clés en tirets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Photo professionnelle bien cadrée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Compétences (si association, concours…) langues, intérêts, softs </a:t>
            </a:r>
            <a:r>
              <a:rPr lang="fr-FR" dirty="0" err="1"/>
              <a:t>skills</a:t>
            </a:r>
            <a:r>
              <a:rPr lang="fr-FR" dirty="0"/>
              <a:t> dans la marge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2103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Affichage à l'écran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Institut Supérieur du Droit </vt:lpstr>
      <vt:lpstr>Les cabinets de recrutement</vt:lpstr>
      <vt:lpstr>Page Group: présent à toutes les étapes de carrières</vt:lpstr>
      <vt:lpstr>Présentation du marché des métiers juridiques</vt:lpstr>
      <vt:lpstr>Présentation du marché des métiers juridiques</vt:lpstr>
      <vt:lpstr>Présentation du marché des métiers juridiques</vt:lpstr>
      <vt:lpstr>Comment organiser sa recherche d’emploi ?</vt:lpstr>
      <vt:lpstr>LE CV IDEAL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Droit de la consommation et des pratiques commerciales Master 2</dc:title>
  <dc:creator>Rebecca Elbaz</dc:creator>
  <cp:lastModifiedBy>Lydia Zunino</cp:lastModifiedBy>
  <cp:revision>2</cp:revision>
  <dcterms:created xsi:type="dcterms:W3CDTF">2021-03-04T16:45:09Z</dcterms:created>
  <dcterms:modified xsi:type="dcterms:W3CDTF">2021-12-17T13:35:50Z</dcterms:modified>
</cp:coreProperties>
</file>